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96" r:id="rId2"/>
    <p:sldId id="292" r:id="rId3"/>
    <p:sldId id="288" r:id="rId4"/>
    <p:sldId id="294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1" r:id="rId19"/>
    <p:sldId id="310" r:id="rId2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atrin Bergener" initials="KB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5F5F"/>
    <a:srgbClr val="FFFF00"/>
    <a:srgbClr val="852339"/>
    <a:srgbClr val="8797A3"/>
    <a:srgbClr val="000000"/>
    <a:srgbClr val="003E90"/>
    <a:srgbClr val="004D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37" autoAdjust="0"/>
    <p:restoredTop sz="85269" autoAdjust="0"/>
  </p:normalViewPr>
  <p:slideViewPr>
    <p:cSldViewPr>
      <p:cViewPr>
        <p:scale>
          <a:sx n="130" d="100"/>
          <a:sy n="130" d="100"/>
        </p:scale>
        <p:origin x="-2024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588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commentAuthors" Target="commentAuthors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95B663-A359-4E54-8989-6E815F050B49}" type="datetimeFigureOut">
              <a:rPr lang="de-DE" smtClean="0"/>
              <a:pPr/>
              <a:t>01/02/16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06FD83-94F6-4B7E-97F7-9005B88CBB08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7707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243D8-2C9D-447E-8AC2-008C661E1A6F}" type="datetimeFigureOut">
              <a:rPr lang="de-DE" smtClean="0"/>
              <a:pPr/>
              <a:t>01/02/16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FBBB1-C8EB-4E56-B1DB-58475CA8EC6C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6613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standardize</a:t>
            </a:r>
            <a:r>
              <a:rPr lang="de-DE" dirty="0" smtClean="0"/>
              <a:t> variables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their</a:t>
            </a:r>
            <a:r>
              <a:rPr lang="de-DE" dirty="0" smtClean="0"/>
              <a:t> </a:t>
            </a:r>
            <a:r>
              <a:rPr lang="de-DE" dirty="0" err="1" smtClean="0"/>
              <a:t>range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66059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 clusters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5796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#as we saw a quite strong influence of the blocks metadata on the clusters in the PCs</a:t>
            </a:r>
          </a:p>
          <a:p>
            <a:r>
              <a:rPr lang="en-US" dirty="0" smtClean="0"/>
              <a:t>#next we apply a cluster analysis within only one cluster setting, for excluding that influence</a:t>
            </a:r>
          </a:p>
          <a:p>
            <a:r>
              <a:rPr lang="en-US" dirty="0" smtClean="0"/>
              <a:t>#which came from different CM-settings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9282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#even only choosing one topology setting is tested for excluding that influence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0892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#comparison of overall-feature / CM-feature clustering on Funnel Data</a:t>
            </a:r>
          </a:p>
          <a:p>
            <a:r>
              <a:rPr lang="en-US" dirty="0" smtClean="0"/>
              <a:t>#it shows that using only CM-Features for clustering is more precise in case of funnel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2075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#comparison of clustering with ELA-features only and all features</a:t>
            </a:r>
          </a:p>
          <a:p>
            <a:r>
              <a:rPr lang="en-US" dirty="0" smtClean="0"/>
              <a:t>#shows that ELA-features are enough for clustering data</a:t>
            </a:r>
          </a:p>
          <a:p>
            <a:r>
              <a:rPr lang="en-US" dirty="0" smtClean="0"/>
              <a:t>#according to their landscape topology (funnel vs. random)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62075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#apply methods to whole dataset and all features</a:t>
            </a:r>
          </a:p>
          <a:p>
            <a:r>
              <a:rPr lang="en-US" dirty="0" smtClean="0"/>
              <a:t>#single: not appropriate</a:t>
            </a:r>
          </a:p>
          <a:p>
            <a:r>
              <a:rPr lang="en-US" dirty="0" smtClean="0"/>
              <a:t>#complete: 2 clusters </a:t>
            </a:r>
          </a:p>
          <a:p>
            <a:r>
              <a:rPr lang="en-US" dirty="0" smtClean="0"/>
              <a:t>#average: not appropriate</a:t>
            </a:r>
          </a:p>
          <a:p>
            <a:r>
              <a:rPr lang="en-US" dirty="0" smtClean="0"/>
              <a:t>#centroid: not appropriate</a:t>
            </a:r>
          </a:p>
          <a:p>
            <a:r>
              <a:rPr lang="en-US" dirty="0" smtClean="0"/>
              <a:t>#ward.D1: 3 clusters -&gt; seems to be good clustering (visualization below)</a:t>
            </a:r>
          </a:p>
          <a:p>
            <a:r>
              <a:rPr lang="en-US" dirty="0" smtClean="0"/>
              <a:t>#ward.D2: 3 clusters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8841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#apply methods to one block setting + funnel topology problems and only CM-features</a:t>
            </a:r>
          </a:p>
          <a:p>
            <a:r>
              <a:rPr lang="en-US" dirty="0" smtClean="0"/>
              <a:t>#as we know from 2.3.1 that CM-Features can split up these instances quite well</a:t>
            </a:r>
          </a:p>
          <a:p>
            <a:r>
              <a:rPr lang="en-US" dirty="0" smtClean="0"/>
              <a:t>#average, complete, </a:t>
            </a:r>
            <a:r>
              <a:rPr lang="en-US" dirty="0" err="1" smtClean="0"/>
              <a:t>ward.D</a:t>
            </a:r>
            <a:r>
              <a:rPr lang="en-US" dirty="0" smtClean="0"/>
              <a:t> and ward.D2 methods all lead to two clusters</a:t>
            </a:r>
          </a:p>
          <a:p>
            <a:r>
              <a:rPr lang="en-US" dirty="0" smtClean="0"/>
              <a:t>#example implementation of average linkage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1789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#apply methods to one block setting + funnel topology problems and only CM-features</a:t>
            </a:r>
          </a:p>
          <a:p>
            <a:r>
              <a:rPr lang="en-US" dirty="0" smtClean="0"/>
              <a:t>#as we know from 2.3.1 that CM-Features can split up these instances quite well</a:t>
            </a:r>
          </a:p>
          <a:p>
            <a:r>
              <a:rPr lang="en-US" dirty="0" smtClean="0"/>
              <a:t>#average, complete, </a:t>
            </a:r>
            <a:r>
              <a:rPr lang="en-US" dirty="0" err="1" smtClean="0"/>
              <a:t>ward.D</a:t>
            </a:r>
            <a:r>
              <a:rPr lang="en-US" dirty="0" smtClean="0"/>
              <a:t> and ward.D2 methods all lead to two clusters</a:t>
            </a:r>
          </a:p>
          <a:p>
            <a:r>
              <a:rPr lang="en-US" dirty="0" smtClean="0"/>
              <a:t>#example implementation of average linkage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17899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 clusters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FFBBB1-C8EB-4E56-B1DB-58475CA8EC6C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7288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0" y="6084095"/>
            <a:ext cx="8793956" cy="466724"/>
          </a:xfrm>
          <a:prstGeom prst="rect">
            <a:avLst/>
          </a:prstGeom>
          <a:solidFill>
            <a:srgbClr val="852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378692" y="6101922"/>
            <a:ext cx="39955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/>
            </a:r>
            <a:b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>Group 03</a:t>
            </a:r>
            <a:endParaRPr lang="en-US" sz="1100" b="0" cap="none" baseline="0" noProof="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" name="Bildplatzhalter 3"/>
          <p:cNvSpPr>
            <a:spLocks noGrp="1"/>
          </p:cNvSpPr>
          <p:nvPr>
            <p:ph type="pic" sz="quarter" idx="13" hasCustomPrompt="1"/>
          </p:nvPr>
        </p:nvSpPr>
        <p:spPr>
          <a:xfrm>
            <a:off x="6804025" y="4508475"/>
            <a:ext cx="1944688" cy="72072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de-DE" dirty="0" smtClean="0"/>
              <a:t>Partner Logo 1</a:t>
            </a:r>
            <a:endParaRPr lang="de-DE" dirty="0"/>
          </a:p>
        </p:txBody>
      </p:sp>
      <p:sp>
        <p:nvSpPr>
          <p:cNvPr id="18" name="Bildplatzhalter 3"/>
          <p:cNvSpPr>
            <a:spLocks noGrp="1"/>
          </p:cNvSpPr>
          <p:nvPr>
            <p:ph type="pic" sz="quarter" idx="14" hasCustomPrompt="1"/>
          </p:nvPr>
        </p:nvSpPr>
        <p:spPr>
          <a:xfrm>
            <a:off x="6804248" y="3645024"/>
            <a:ext cx="1944688" cy="72072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de-DE" dirty="0" smtClean="0"/>
              <a:t>Partner Logo 2</a:t>
            </a:r>
            <a:endParaRPr lang="de-DE" dirty="0"/>
          </a:p>
        </p:txBody>
      </p:sp>
      <p:pic>
        <p:nvPicPr>
          <p:cNvPr id="19" name="Picture 2" descr="\\wi1.uni-muenster.de\dfs\institut\ERCIS\10 Corporate Identity\10 Corporate Design &amp; Communication\10 Logos &amp; Grafiken &amp; Bilder\10 ERCIS-Logo\logo_schrif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338" y="445245"/>
            <a:ext cx="1892185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 descr="\\wi1.uni-muenster.de\dfs\institut\ERCIS\10 Corporate Identity\10 Corporate Design &amp; Communication\10 Logos &amp; Grafiken &amp; Bilder\30 WWU-Logo\WWU_Logo1_1c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37884"/>
            <a:ext cx="1874862" cy="405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feld 20"/>
          <p:cNvSpPr txBox="1"/>
          <p:nvPr userDrawn="1"/>
        </p:nvSpPr>
        <p:spPr>
          <a:xfrm>
            <a:off x="7524328" y="6101922"/>
            <a:ext cx="1224136" cy="42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300"/>
              </a:spcAft>
            </a:pPr>
            <a:r>
              <a:rPr lang="de-DE" sz="105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/>
            </a:r>
            <a:br>
              <a:rPr lang="de-DE" sz="1050" b="0" cap="none" baseline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>2016-02-04</a:t>
            </a:r>
          </a:p>
        </p:txBody>
      </p:sp>
      <p:sp>
        <p:nvSpPr>
          <p:cNvPr id="36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467545" y="1484784"/>
            <a:ext cx="6264696" cy="865187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title</a:t>
            </a:r>
            <a:endParaRPr lang="en-US" noProof="0" dirty="0"/>
          </a:p>
        </p:txBody>
      </p:sp>
      <p:sp>
        <p:nvSpPr>
          <p:cNvPr id="37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467545" y="2348880"/>
            <a:ext cx="6264696" cy="504055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Left) + Text (N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468313" y="476250"/>
            <a:ext cx="3959225" cy="5400675"/>
          </a:xfrm>
          <a:prstGeom prst="rect">
            <a:avLst/>
          </a:prstGeom>
        </p:spPr>
        <p:txBody>
          <a:bodyPr/>
          <a:lstStyle/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8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4644008" y="2348880"/>
            <a:ext cx="4121991" cy="35283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4644008" y="1484784"/>
            <a:ext cx="4141792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4644008" y="1963584"/>
            <a:ext cx="4141792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ullets) + Image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6804248" y="1628800"/>
            <a:ext cx="1854956" cy="4248125"/>
          </a:xfrm>
          <a:prstGeom prst="rect">
            <a:avLst/>
          </a:prstGeom>
        </p:spPr>
        <p:txBody>
          <a:bodyPr/>
          <a:lstStyle/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6" name="Inhaltsplatzhalter 6"/>
          <p:cNvSpPr>
            <a:spLocks noGrp="1"/>
          </p:cNvSpPr>
          <p:nvPr>
            <p:ph sz="quarter" idx="17" hasCustomPrompt="1"/>
          </p:nvPr>
        </p:nvSpPr>
        <p:spPr>
          <a:xfrm>
            <a:off x="378001" y="1548000"/>
            <a:ext cx="628223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endParaRPr lang="en-US" noProof="0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No Bullets) + Image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6804248" y="1628800"/>
            <a:ext cx="1854956" cy="4248125"/>
          </a:xfrm>
          <a:prstGeom prst="rect">
            <a:avLst/>
          </a:prstGeom>
        </p:spPr>
        <p:txBody>
          <a:bodyPr/>
          <a:lstStyle/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8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9" name="Inhaltsplatzhalter 6"/>
          <p:cNvSpPr>
            <a:spLocks noGrp="1"/>
          </p:cNvSpPr>
          <p:nvPr>
            <p:ph sz="quarter" idx="17" hasCustomPrompt="1"/>
          </p:nvPr>
        </p:nvSpPr>
        <p:spPr>
          <a:xfrm>
            <a:off x="378001" y="1548000"/>
            <a:ext cx="628223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Inhaltsplatzhalter 12"/>
          <p:cNvSpPr>
            <a:spLocks noGrp="1"/>
          </p:cNvSpPr>
          <p:nvPr>
            <p:ph sz="quarter" idx="11" hasCustomPrompt="1"/>
          </p:nvPr>
        </p:nvSpPr>
        <p:spPr>
          <a:xfrm>
            <a:off x="395536" y="1772816"/>
            <a:ext cx="6552728" cy="3312368"/>
          </a:xfrm>
          <a:prstGeom prst="rect">
            <a:avLst/>
          </a:prstGeom>
        </p:spPr>
        <p:txBody>
          <a:bodyPr/>
          <a:lstStyle>
            <a:lvl1pPr marL="0">
              <a:spcAft>
                <a:spcPts val="600"/>
              </a:spcAft>
              <a:defRPr sz="25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 or Image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95536" y="5157192"/>
            <a:ext cx="6551613" cy="792162"/>
          </a:xfrm>
          <a:prstGeom prst="rect">
            <a:avLst/>
          </a:prstGeom>
        </p:spPr>
        <p:txBody>
          <a:bodyPr/>
          <a:lstStyle>
            <a:lvl1pPr marL="182563" marR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 lang="en-US" sz="1300" b="0" kern="1200" cap="all" spc="0" baseline="0" noProof="0" dirty="0" smtClean="0">
                <a:solidFill>
                  <a:schemeClr val="bg1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marL="182563" marR="0" lvl="0" indent="-1825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 smtClean="0"/>
              <a:t>Click to add contact Details</a:t>
            </a:r>
          </a:p>
          <a:p>
            <a:pPr lvl="0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48000"/>
            <a:ext cx="8353425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1163638" indent="-174625">
              <a:buFont typeface="Wingdings" pitchFamily="2" charset="2"/>
              <a:buChar char="§"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11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N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48000"/>
            <a:ext cx="8353425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No Log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6" name="Rechteck 5"/>
          <p:cNvSpPr/>
          <p:nvPr userDrawn="1"/>
        </p:nvSpPr>
        <p:spPr>
          <a:xfrm>
            <a:off x="7020272" y="404664"/>
            <a:ext cx="1728192" cy="108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48000"/>
            <a:ext cx="8353425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609600" indent="-342900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94464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(No Title, No Log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7020272" y="404664"/>
            <a:ext cx="1728192" cy="1080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88640"/>
            <a:ext cx="8370464" cy="567894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609600" indent="-342900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966787" indent="-342900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291825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3" hasCustomPrompt="1"/>
          </p:nvPr>
        </p:nvSpPr>
        <p:spPr>
          <a:xfrm>
            <a:off x="366714" y="1556793"/>
            <a:ext cx="8309742" cy="280831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Picture (optional)</a:t>
            </a:r>
            <a:endParaRPr lang="de-DE" dirty="0"/>
          </a:p>
        </p:txBody>
      </p:sp>
      <p:sp>
        <p:nvSpPr>
          <p:cNvPr id="5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367456" y="4462368"/>
            <a:ext cx="83090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title</a:t>
            </a:r>
            <a:endParaRPr lang="en-US" noProof="0" dirty="0"/>
          </a:p>
        </p:txBody>
      </p:sp>
      <p:sp>
        <p:nvSpPr>
          <p:cNvPr id="6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67456" y="4941168"/>
            <a:ext cx="83090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subtitle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74411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3" name="Textplatzhalter 35"/>
          <p:cNvSpPr>
            <a:spLocks noGrp="1"/>
          </p:cNvSpPr>
          <p:nvPr>
            <p:ph type="body" sz="quarter" idx="17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6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378000" y="1556792"/>
            <a:ext cx="412199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609600" indent="-342900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1163638" indent="-174625">
              <a:buFont typeface="Wingdings" pitchFamily="2" charset="2"/>
              <a:buChar char="§"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18" hasCustomPrompt="1"/>
          </p:nvPr>
        </p:nvSpPr>
        <p:spPr>
          <a:xfrm>
            <a:off x="4626472" y="1556792"/>
            <a:ext cx="4121992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1163638" indent="-174625">
              <a:buFont typeface="Wingdings" pitchFamily="2" charset="2"/>
              <a:buChar char="§"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(No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6"/>
          <p:cNvSpPr>
            <a:spLocks noGrp="1"/>
          </p:cNvSpPr>
          <p:nvPr>
            <p:ph sz="quarter" idx="14" hasCustomPrompt="1"/>
          </p:nvPr>
        </p:nvSpPr>
        <p:spPr>
          <a:xfrm>
            <a:off x="378001" y="1556792"/>
            <a:ext cx="4121991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8" name="Inhaltsplatzhalter 6"/>
          <p:cNvSpPr>
            <a:spLocks noGrp="1"/>
          </p:cNvSpPr>
          <p:nvPr>
            <p:ph sz="quarter" idx="15" hasCustomPrompt="1"/>
          </p:nvPr>
        </p:nvSpPr>
        <p:spPr>
          <a:xfrm>
            <a:off x="4626473" y="1556792"/>
            <a:ext cx="4121991" cy="43195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 typeface="Wingdings" pitchFamily="2" charset="2"/>
              <a:buNone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  <p:sp>
        <p:nvSpPr>
          <p:cNvPr id="12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370800" y="573936"/>
            <a:ext cx="6508800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3" name="Textplatzhalter 35"/>
          <p:cNvSpPr>
            <a:spLocks noGrp="1"/>
          </p:cNvSpPr>
          <p:nvPr>
            <p:ph type="body" sz="quarter" idx="17" hasCustomPrompt="1"/>
          </p:nvPr>
        </p:nvSpPr>
        <p:spPr>
          <a:xfrm>
            <a:off x="370800" y="1052736"/>
            <a:ext cx="6508800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(Left) + Text (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468313" y="476250"/>
            <a:ext cx="3959225" cy="540067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noProof="0" dirty="0" smtClean="0"/>
              <a:t>Add picture by clicking symbol</a:t>
            </a:r>
            <a:endParaRPr lang="en-US" noProof="0" dirty="0"/>
          </a:p>
        </p:txBody>
      </p:sp>
      <p:sp>
        <p:nvSpPr>
          <p:cNvPr id="9" name="Textplatzhalter 35"/>
          <p:cNvSpPr>
            <a:spLocks noGrp="1"/>
          </p:cNvSpPr>
          <p:nvPr>
            <p:ph type="body" sz="quarter" idx="15" hasCustomPrompt="1"/>
          </p:nvPr>
        </p:nvSpPr>
        <p:spPr>
          <a:xfrm>
            <a:off x="4644008" y="1484784"/>
            <a:ext cx="4141792" cy="478800"/>
          </a:xfrm>
          <a:prstGeom prst="rect">
            <a:avLst/>
          </a:prstGeom>
        </p:spPr>
        <p:txBody>
          <a:bodyPr/>
          <a:lstStyle>
            <a:lvl1pPr marL="0" indent="0">
              <a:defRPr lang="en-US" sz="2500" b="1" kern="1200" cap="all" spc="0" baseline="0" noProof="0" dirty="0">
                <a:solidFill>
                  <a:srgbClr val="852339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title</a:t>
            </a:r>
            <a:endParaRPr lang="en-US" noProof="0" dirty="0"/>
          </a:p>
        </p:txBody>
      </p:sp>
      <p:sp>
        <p:nvSpPr>
          <p:cNvPr id="10" name="Textplatzhalter 35"/>
          <p:cNvSpPr>
            <a:spLocks noGrp="1"/>
          </p:cNvSpPr>
          <p:nvPr>
            <p:ph type="body" sz="quarter" idx="16" hasCustomPrompt="1"/>
          </p:nvPr>
        </p:nvSpPr>
        <p:spPr>
          <a:xfrm>
            <a:off x="4644008" y="1963584"/>
            <a:ext cx="4141792" cy="288032"/>
          </a:xfrm>
          <a:prstGeom prst="rect">
            <a:avLst/>
          </a:prstGeom>
        </p:spPr>
        <p:txBody>
          <a:bodyPr/>
          <a:lstStyle>
            <a:lvl1pPr marL="0" indent="0">
              <a:defRPr lang="en-US" sz="1500" b="1" kern="1200" cap="all" spc="0" baseline="0" noProof="0" dirty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noProof="0" dirty="0" smtClean="0"/>
              <a:t>Click to edit subtitle</a:t>
            </a:r>
            <a:endParaRPr lang="en-US" noProof="0" dirty="0"/>
          </a:p>
        </p:txBody>
      </p:sp>
      <p:sp>
        <p:nvSpPr>
          <p:cNvPr id="8" name="Inhaltsplatzhalter 6"/>
          <p:cNvSpPr>
            <a:spLocks noGrp="1"/>
          </p:cNvSpPr>
          <p:nvPr>
            <p:ph sz="quarter" idx="18" hasCustomPrompt="1"/>
          </p:nvPr>
        </p:nvSpPr>
        <p:spPr>
          <a:xfrm>
            <a:off x="4644008" y="2348880"/>
            <a:ext cx="4121992" cy="3527499"/>
          </a:xfrm>
          <a:prstGeom prst="rect">
            <a:avLst/>
          </a:prstGeom>
        </p:spPr>
        <p:txBody>
          <a:bodyPr>
            <a:normAutofit/>
          </a:bodyPr>
          <a:lstStyle>
            <a:lvl1pPr marL="183600" indent="-183600"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§"/>
              <a:defRPr lang="en-US" sz="2400" b="0" kern="1200" spc="0" baseline="0" noProof="0" dirty="0" smtClean="0">
                <a:solidFill>
                  <a:srgbClr val="5F5F5F"/>
                </a:solidFill>
                <a:latin typeface="Trebuchet MS" pitchFamily="34" charset="0"/>
                <a:ea typeface="+mn-ea"/>
                <a:cs typeface="Arial" pitchFamily="34" charset="0"/>
              </a:defRPr>
            </a:lvl1pPr>
            <a:lvl2pPr marL="449263" indent="-182563">
              <a:spcBef>
                <a:spcPts val="300"/>
              </a:spcBef>
              <a:buFont typeface="Wingdings" pitchFamily="2" charset="2"/>
              <a:buChar char="§"/>
              <a:defRPr sz="2200">
                <a:solidFill>
                  <a:srgbClr val="5F5F5F"/>
                </a:solidFill>
              </a:defRPr>
            </a:lvl2pPr>
            <a:lvl3pPr marL="806450" indent="-182563">
              <a:spcBef>
                <a:spcPts val="300"/>
              </a:spcBef>
              <a:buFont typeface="Wingdings" pitchFamily="2" charset="2"/>
              <a:buChar char="§"/>
              <a:defRPr>
                <a:solidFill>
                  <a:srgbClr val="5F5F5F"/>
                </a:solidFill>
              </a:defRPr>
            </a:lvl3pPr>
            <a:lvl4pPr marL="989013" indent="0">
              <a:buFont typeface="Wingdings" pitchFamily="2" charset="2"/>
              <a:buNone/>
              <a:defRPr sz="1800">
                <a:solidFill>
                  <a:srgbClr val="5F5F5F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 dirty="0" smtClean="0"/>
              <a:t>Click to add text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0" y="6084095"/>
            <a:ext cx="8793956" cy="466724"/>
          </a:xfrm>
          <a:prstGeom prst="rect">
            <a:avLst/>
          </a:prstGeom>
          <a:solidFill>
            <a:srgbClr val="8523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/>
          <p:cNvSpPr txBox="1"/>
          <p:nvPr/>
        </p:nvSpPr>
        <p:spPr>
          <a:xfrm>
            <a:off x="378692" y="6101922"/>
            <a:ext cx="4121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1100" b="0" cap="none" baseline="0" noProof="0" dirty="0" err="1" smtClean="0">
                <a:solidFill>
                  <a:schemeClr val="bg1"/>
                </a:solidFill>
                <a:latin typeface="Trebuchet MS" pitchFamily="34" charset="0"/>
              </a:rPr>
              <a:t>Flacco</a:t>
            </a: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> – Expensive Features</a:t>
            </a:r>
            <a:b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en-US" sz="1100" b="0" cap="none" baseline="0" noProof="0" dirty="0" smtClean="0">
                <a:solidFill>
                  <a:schemeClr val="bg1"/>
                </a:solidFill>
                <a:latin typeface="Trebuchet MS" pitchFamily="34" charset="0"/>
              </a:rPr>
              <a:t>Group 03</a:t>
            </a:r>
            <a:endParaRPr lang="en-US" sz="1100" b="0" cap="none" baseline="0" noProof="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524328" y="6101922"/>
            <a:ext cx="12241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300"/>
              </a:spcAft>
            </a:pPr>
            <a:fld id="{A9063EE5-D4E8-4F75-A77C-D3AC67F05250}" type="slidenum">
              <a:rPr lang="de-DE" sz="1100" b="0" cap="none" baseline="0" smtClean="0">
                <a:solidFill>
                  <a:schemeClr val="bg1"/>
                </a:solidFill>
                <a:latin typeface="Trebuchet MS" pitchFamily="34" charset="0"/>
              </a:rPr>
              <a:pPr algn="r">
                <a:spcAft>
                  <a:spcPts val="300"/>
                </a:spcAft>
              </a:pPr>
              <a:t>‹#›</a:t>
            </a:fld>
            <a: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/>
            </a:r>
            <a:b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</a:br>
            <a:r>
              <a:rPr lang="de-DE" sz="1100" b="0" cap="none" baseline="0" dirty="0" smtClean="0">
                <a:solidFill>
                  <a:schemeClr val="bg1"/>
                </a:solidFill>
                <a:latin typeface="Trebuchet MS" pitchFamily="34" charset="0"/>
              </a:rPr>
              <a:t>2016-02-04</a:t>
            </a:r>
          </a:p>
        </p:txBody>
      </p:sp>
      <p:pic>
        <p:nvPicPr>
          <p:cNvPr id="16" name="Picture 2" descr="\\wi1.uni-muenster.de\dfs\institut\ERCIS\10 Corporate Identity\10 Corporate Design &amp; Communication\10 Logos &amp; Grafiken &amp; Bilder\10 ERCIS-Logo\ERCIS_logo.png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5448" y="440382"/>
            <a:ext cx="1574224" cy="950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64" r:id="rId4"/>
    <p:sldLayoutId id="2147483663" r:id="rId5"/>
    <p:sldLayoutId id="2147483662" r:id="rId6"/>
    <p:sldLayoutId id="2147483658" r:id="rId7"/>
    <p:sldLayoutId id="2147483653" r:id="rId8"/>
    <p:sldLayoutId id="2147483652" r:id="rId9"/>
    <p:sldLayoutId id="2147483657" r:id="rId10"/>
    <p:sldLayoutId id="2147483659" r:id="rId11"/>
    <p:sldLayoutId id="2147483654" r:id="rId12"/>
    <p:sldLayoutId id="2147483660" r:id="rId13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spcBef>
          <a:spcPct val="0"/>
        </a:spcBef>
        <a:buNone/>
        <a:defRPr sz="2800" b="1" kern="1200" cap="all" baseline="0">
          <a:solidFill>
            <a:srgbClr val="852339"/>
          </a:solidFill>
          <a:latin typeface="Trebuchet MS" pitchFamily="34" charset="0"/>
          <a:ea typeface="+mj-ea"/>
          <a:cs typeface="Arial" pitchFamily="34" charset="0"/>
        </a:defRPr>
      </a:lvl1pPr>
    </p:titleStyle>
    <p:bodyStyle>
      <a:lvl1pPr marL="182563" indent="-182563" algn="l" defTabSz="914400" rtl="0" eaLnBrk="1" latinLnBrk="0" hangingPunct="1">
        <a:spcBef>
          <a:spcPts val="0"/>
        </a:spcBef>
        <a:spcAft>
          <a:spcPts val="300"/>
        </a:spcAft>
        <a:buFontTx/>
        <a:buNone/>
        <a:defRPr sz="1300" b="0" kern="1200" spc="0" baseline="0">
          <a:solidFill>
            <a:srgbClr val="5F5F5F"/>
          </a:solidFill>
          <a:latin typeface="Trebuchet MS" pitchFamily="34" charset="0"/>
          <a:ea typeface="+mn-ea"/>
          <a:cs typeface="Arial" pitchFamily="34" charset="0"/>
        </a:defRPr>
      </a:lvl1pPr>
      <a:lvl2pPr marL="449263" indent="-182563" algn="l" defTabSz="914400" rtl="0" eaLnBrk="1" latinLnBrk="0" hangingPunct="1">
        <a:spcBef>
          <a:spcPct val="20000"/>
        </a:spcBef>
        <a:buFontTx/>
        <a:buBlip>
          <a:blip r:embed="rId16"/>
        </a:buBlip>
        <a:defRPr sz="20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806450" indent="-182563" algn="l" defTabSz="914400" rtl="0" eaLnBrk="1" latinLnBrk="0" hangingPunct="1">
        <a:spcBef>
          <a:spcPct val="20000"/>
        </a:spcBef>
        <a:buFontTx/>
        <a:buBlip>
          <a:blip r:embed="rId16"/>
        </a:buBlip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163638" indent="-174625" algn="l" defTabSz="914400" rtl="0" eaLnBrk="1" latinLnBrk="0" hangingPunct="1">
        <a:spcBef>
          <a:spcPct val="20000"/>
        </a:spcBef>
        <a:buFontTx/>
        <a:buBlip>
          <a:blip r:embed="rId16"/>
        </a:buBlip>
        <a:defRPr sz="20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6"/>
        </a:buBlip>
        <a:defRPr sz="22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emf"/><Relationship Id="rId3" Type="http://schemas.openxmlformats.org/officeDocument/2006/relationships/image" Target="../media/image2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Clustering</a:t>
            </a:r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hteck 5"/>
          <p:cNvSpPr/>
          <p:nvPr/>
        </p:nvSpPr>
        <p:spPr>
          <a:xfrm>
            <a:off x="2627784" y="5862464"/>
            <a:ext cx="61926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900" dirty="0" smtClean="0">
                <a:solidFill>
                  <a:schemeClr val="bg1">
                    <a:lumMod val="50000"/>
                  </a:schemeClr>
                </a:solidFill>
              </a:rPr>
              <a:t>Image: </a:t>
            </a:r>
            <a:r>
              <a:rPr lang="de-DE" sz="900" dirty="0">
                <a:solidFill>
                  <a:schemeClr val="bg1">
                    <a:lumMod val="50000"/>
                  </a:schemeClr>
                </a:solidFill>
              </a:rPr>
              <a:t>http://</a:t>
            </a:r>
            <a:r>
              <a:rPr lang="de-DE" sz="900" dirty="0" err="1">
                <a:solidFill>
                  <a:schemeClr val="bg1">
                    <a:lumMod val="50000"/>
                  </a:schemeClr>
                </a:solidFill>
              </a:rPr>
              <a:t>machinelearningmastery.com</a:t>
            </a:r>
            <a:r>
              <a:rPr lang="de-DE" sz="900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de-DE" sz="900" dirty="0" err="1">
                <a:solidFill>
                  <a:schemeClr val="bg1">
                    <a:lumMod val="50000"/>
                  </a:schemeClr>
                </a:solidFill>
              </a:rPr>
              <a:t>wp</a:t>
            </a:r>
            <a:r>
              <a:rPr lang="de-DE" sz="900" dirty="0">
                <a:solidFill>
                  <a:schemeClr val="bg1">
                    <a:lumMod val="50000"/>
                  </a:schemeClr>
                </a:solidFill>
              </a:rPr>
              <a:t>-content/</a:t>
            </a:r>
            <a:r>
              <a:rPr lang="de-DE" sz="900" dirty="0" err="1">
                <a:solidFill>
                  <a:schemeClr val="bg1">
                    <a:lumMod val="50000"/>
                  </a:schemeClr>
                </a:solidFill>
              </a:rPr>
              <a:t>uploads</a:t>
            </a:r>
            <a:r>
              <a:rPr lang="de-DE" sz="900" dirty="0">
                <a:solidFill>
                  <a:schemeClr val="bg1">
                    <a:lumMod val="50000"/>
                  </a:schemeClr>
                </a:solidFill>
              </a:rPr>
              <a:t>/2013/12/</a:t>
            </a:r>
            <a:r>
              <a:rPr lang="de-DE" sz="900" dirty="0" err="1">
                <a:solidFill>
                  <a:schemeClr val="bg1">
                    <a:lumMod val="50000"/>
                  </a:schemeClr>
                </a:solidFill>
              </a:rPr>
              <a:t>outlier.jpg</a:t>
            </a:r>
            <a:endParaRPr lang="de-DE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Picture Placeholder 3" descr="twitter_topic_clusters-544x318.png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91" b="210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05549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2-3-2_1_Dendrograms.pdf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09" r="-18409"/>
          <a:stretch>
            <a:fillRect/>
          </a:stretch>
        </p:blipFill>
        <p:spPr>
          <a:xfrm>
            <a:off x="377825" y="1547813"/>
            <a:ext cx="8353425" cy="4319587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Hierarchical clustering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 smtClean="0"/>
              <a:t>dendograms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188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Hierarchical clustering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Using 2 clusters according </a:t>
            </a:r>
            <a:r>
              <a:rPr lang="en-US" dirty="0" err="1" smtClean="0"/>
              <a:t>ward.d</a:t>
            </a:r>
            <a:endParaRPr lang="en-US" dirty="0"/>
          </a:p>
        </p:txBody>
      </p:sp>
      <p:pic>
        <p:nvPicPr>
          <p:cNvPr id="7" name="Content Placeholder 6" descr="2-3-2_3_Agglomerative clustering (2 clusters).pdf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09" r="-184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64206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m.pdf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5" b="4725"/>
          <a:stretch>
            <a:fillRect/>
          </a:stretch>
        </p:blipFill>
        <p:spPr>
          <a:xfrm>
            <a:off x="377825" y="1547813"/>
            <a:ext cx="4770438" cy="4319587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Hierarchical clustering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One block setting and funnel topology in cm features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80112" y="2564904"/>
            <a:ext cx="33123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Agglomerative splits data differently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K-Means better for visualization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028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Hierarchical clustering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One block setting and RANDOM topology in ELA features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80112" y="2564904"/>
            <a:ext cx="331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Almost similar clusters for both examples</a:t>
            </a:r>
          </a:p>
        </p:txBody>
      </p:sp>
      <p:pic>
        <p:nvPicPr>
          <p:cNvPr id="7" name="Content Placeholder 6" descr="random.pdf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2" b="3312"/>
          <a:stretch>
            <a:fillRect/>
          </a:stretch>
        </p:blipFill>
        <p:spPr>
          <a:xfrm>
            <a:off x="377825" y="1547813"/>
            <a:ext cx="4625975" cy="4319587"/>
          </a:xfrm>
        </p:spPr>
      </p:pic>
    </p:spTree>
    <p:extLst>
      <p:ext uri="{BB962C8B-B14F-4D97-AF65-F5344CB8AC3E}">
        <p14:creationId xmlns:p14="http://schemas.microsoft.com/office/powerpoint/2010/main" val="3245732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eh.pdf"/>
          <p:cNvPicPr>
            <a:picLocks noGrp="1" noChangeAspect="1"/>
          </p:cNvPicPr>
          <p:nvPr>
            <p:ph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87" b="9333"/>
          <a:stretch/>
        </p:blipFill>
        <p:spPr>
          <a:xfrm>
            <a:off x="377825" y="1905000"/>
            <a:ext cx="8353425" cy="3962400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Divisive Hierarchical Clustering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Banner vs. </a:t>
            </a:r>
            <a:r>
              <a:rPr lang="en-US" dirty="0" err="1" smtClean="0"/>
              <a:t>dendogram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70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Rplot.pdf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7" b="1807"/>
          <a:stretch>
            <a:fillRect/>
          </a:stretch>
        </p:blipFill>
        <p:spPr>
          <a:xfrm>
            <a:off x="377825" y="1547813"/>
            <a:ext cx="4914255" cy="4319587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Divisive Hierarchical Clustering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Comparison (WHOLE DATA)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80112" y="2420888"/>
            <a:ext cx="324036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err="1" smtClean="0"/>
              <a:t>Kmeans</a:t>
            </a:r>
            <a:r>
              <a:rPr lang="en-US" dirty="0" smtClean="0"/>
              <a:t> is more </a:t>
            </a:r>
            <a:r>
              <a:rPr lang="en-US" dirty="0" err="1" smtClean="0"/>
              <a:t>appropiate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Divisive a bit more </a:t>
            </a:r>
            <a:r>
              <a:rPr lang="en-US" dirty="0" err="1" smtClean="0"/>
              <a:t>appropiate</a:t>
            </a:r>
            <a:r>
              <a:rPr lang="en-US" dirty="0" smtClean="0"/>
              <a:t> than agglomerative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485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2-3-4_1_SOM Model.pdf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09" r="-18409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Self</a:t>
            </a:r>
            <a:r>
              <a:rPr lang="en-US" dirty="0" smtClean="0"/>
              <a:t>-Organizing </a:t>
            </a:r>
            <a:r>
              <a:rPr lang="en-US" dirty="0"/>
              <a:t>Maps (SOM)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Whole dataset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835696" y="3212976"/>
            <a:ext cx="576063" cy="57606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932040" y="2780928"/>
            <a:ext cx="576063" cy="57606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612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2-3-4_2_SOM 2 Clusters.pdf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4" r="6214"/>
          <a:stretch>
            <a:fillRect/>
          </a:stretch>
        </p:blipFill>
        <p:spPr>
          <a:xfrm>
            <a:off x="377825" y="1547813"/>
            <a:ext cx="5346700" cy="4319587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Self-Organizing Maps (SOM)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Visualizing results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40153" y="2564904"/>
            <a:ext cx="2952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Same general approach for 2 clusters as in K-Means and Hierarchical Clustering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101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Self-Organizing Maps (SOM)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CM features</a:t>
            </a:r>
            <a:endParaRPr lang="en-US" dirty="0"/>
          </a:p>
        </p:txBody>
      </p:sp>
      <p:pic>
        <p:nvPicPr>
          <p:cNvPr id="5" name="Picture 4" descr="2-3-4_9_SOM 5 C c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944" y="1628800"/>
            <a:ext cx="5255938" cy="3718529"/>
          </a:xfrm>
          <a:prstGeom prst="rect">
            <a:avLst/>
          </a:prstGeom>
        </p:spPr>
      </p:pic>
      <p:pic>
        <p:nvPicPr>
          <p:cNvPr id="6" name="Picture 5" descr="2-3-4_8_SOM 2 C c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1628800"/>
            <a:ext cx="5255938" cy="371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51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Self-Organizing Maps (SOM)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ELA Features</a:t>
            </a:r>
            <a:endParaRPr lang="en-US" dirty="0"/>
          </a:p>
        </p:txBody>
      </p:sp>
      <p:pic>
        <p:nvPicPr>
          <p:cNvPr id="6" name="Picture 5" descr="2-3-4_1_SOM 2 C el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4544" y="1772816"/>
            <a:ext cx="5253822" cy="3717032"/>
          </a:xfrm>
          <a:prstGeom prst="rect">
            <a:avLst/>
          </a:prstGeom>
        </p:spPr>
      </p:pic>
      <p:pic>
        <p:nvPicPr>
          <p:cNvPr id="7" name="Picture 6" descr="2-3-4_2_SOM 9 C el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597" y="1772816"/>
            <a:ext cx="5255939" cy="371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51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err="1" smtClean="0"/>
              <a:t>Kmeans</a:t>
            </a:r>
            <a:r>
              <a:rPr lang="de-DE" dirty="0" smtClean="0"/>
              <a:t> </a:t>
            </a:r>
            <a:r>
              <a:rPr lang="de-DE" dirty="0" err="1" smtClean="0"/>
              <a:t>Algorithm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Whole</a:t>
            </a:r>
            <a:r>
              <a:rPr lang="de-DE" dirty="0" smtClean="0"/>
              <a:t> </a:t>
            </a:r>
            <a:r>
              <a:rPr lang="de-DE" dirty="0" err="1" smtClean="0"/>
              <a:t>dataset</a:t>
            </a:r>
            <a:endParaRPr lang="de-DE" dirty="0"/>
          </a:p>
        </p:txBody>
      </p:sp>
      <p:pic>
        <p:nvPicPr>
          <p:cNvPr id="8" name="Picture 7" descr="2-3-1_1_whole datase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412776"/>
            <a:ext cx="6700880" cy="4740813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1475656" y="3645024"/>
            <a:ext cx="576063" cy="57606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508104" y="4221088"/>
            <a:ext cx="576063" cy="57606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91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KMEANS </a:t>
            </a:r>
            <a:r>
              <a:rPr lang="de-DE" dirty="0" err="1" smtClean="0"/>
              <a:t>ALgorithm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err="1" smtClean="0"/>
              <a:t>Plotting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endParaRPr lang="de-DE" dirty="0"/>
          </a:p>
        </p:txBody>
      </p:sp>
      <p:pic>
        <p:nvPicPr>
          <p:cNvPr id="8" name="Picture 7" descr="2-3-1_2_Scatterplot on PCs (2 clusters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980728"/>
            <a:ext cx="7452320" cy="527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93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3"/>
          </p:nvPr>
        </p:nvSpPr>
        <p:spPr>
          <a:xfrm>
            <a:off x="378000" y="1548000"/>
            <a:ext cx="3329903" cy="4473288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rgbClr val="5F5F5F"/>
                </a:solidFill>
              </a:rPr>
              <a:t>Shows a strong dependency with the topology feature (e.g. funnel and random)</a:t>
            </a:r>
          </a:p>
          <a:p>
            <a:pPr marL="342900" indent="-342900">
              <a:buFont typeface="Arial"/>
              <a:buChar char="•"/>
            </a:pPr>
            <a:endParaRPr lang="en-US" sz="2000" b="1" dirty="0"/>
          </a:p>
          <a:p>
            <a:pPr marL="342900" indent="-342900">
              <a:buFont typeface="Arial"/>
              <a:buChar char="•"/>
            </a:pPr>
            <a:endParaRPr lang="en-US" sz="2000" b="1" dirty="0" smtClean="0">
              <a:solidFill>
                <a:srgbClr val="5F5F5F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sz="2000" b="1" dirty="0" smtClean="0"/>
          </a:p>
          <a:p>
            <a:pPr marL="342900" indent="-342900">
              <a:buFont typeface="Arial"/>
              <a:buChar char="•"/>
            </a:pPr>
            <a:endParaRPr lang="en-US" sz="2000" b="1" dirty="0"/>
          </a:p>
          <a:p>
            <a:pPr marL="342900" indent="-342900">
              <a:buFont typeface="Arial"/>
              <a:buChar char="•"/>
            </a:pPr>
            <a:r>
              <a:rPr lang="en-US" sz="2000" b="1" dirty="0" smtClean="0">
                <a:solidFill>
                  <a:srgbClr val="5F5F5F"/>
                </a:solidFill>
              </a:rPr>
              <a:t>Seems to be more organized looking at the first PC</a:t>
            </a:r>
          </a:p>
          <a:p>
            <a:pPr marL="342900" indent="-342900">
              <a:buFont typeface="Arial"/>
              <a:buChar char="•"/>
            </a:pPr>
            <a:endParaRPr lang="en-US" sz="2000" b="1" dirty="0"/>
          </a:p>
          <a:p>
            <a:pPr marL="342900" indent="-342900">
              <a:buFont typeface="Arial"/>
              <a:buChar char="•"/>
            </a:pPr>
            <a:endParaRPr lang="en-US" sz="2000" b="1" dirty="0" smtClean="0">
              <a:solidFill>
                <a:srgbClr val="5F5F5F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sz="2000" b="1" dirty="0"/>
          </a:p>
          <a:p>
            <a:pPr marL="342900" indent="-342900">
              <a:buFont typeface="Arial"/>
              <a:buChar char="•"/>
            </a:pPr>
            <a:endParaRPr lang="en-US" sz="2000" b="1" dirty="0" smtClean="0">
              <a:solidFill>
                <a:srgbClr val="5F5F5F"/>
              </a:solidFill>
            </a:endParaRPr>
          </a:p>
          <a:p>
            <a:pPr marL="342900" indent="-342900">
              <a:buFont typeface="Arial"/>
              <a:buChar char="•"/>
            </a:pPr>
            <a:endParaRPr lang="de-DE" sz="2000" dirty="0" smtClean="0">
              <a:solidFill>
                <a:srgbClr val="5F5F5F"/>
              </a:solidFill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 smtClean="0"/>
              <a:t>KMEANS ALGORITHM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 smtClean="0"/>
              <a:t>RESULTS</a:t>
            </a:r>
            <a:endParaRPr lang="de-DE" dirty="0"/>
          </a:p>
        </p:txBody>
      </p:sp>
      <p:pic>
        <p:nvPicPr>
          <p:cNvPr id="5" name="Picture 4" descr="2-3-1_3_3D Scatterplot on 1., 2., 3. PC (2 clusters)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448" y="1052736"/>
            <a:ext cx="4283968" cy="3030869"/>
          </a:xfrm>
          <a:prstGeom prst="rect">
            <a:avLst/>
          </a:prstGeom>
        </p:spPr>
      </p:pic>
      <p:pic>
        <p:nvPicPr>
          <p:cNvPr id="6" name="Picture 5" descr="2-3-1_5_3D Scatterplot on 1., 2., 3. PC (5 clusters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408" y="3429000"/>
            <a:ext cx="4572000" cy="323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18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2-3-1_6_blocks == 3.pdf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09" r="-18409"/>
          <a:stretch>
            <a:fillRect/>
          </a:stretch>
        </p:blipFill>
        <p:spPr>
          <a:xfrm>
            <a:off x="377825" y="1547813"/>
            <a:ext cx="8353425" cy="4319587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 smtClean="0"/>
              <a:t>Kmeans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Using just blocks == 3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907704" y="3861048"/>
            <a:ext cx="576063" cy="57606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004049" y="3356992"/>
            <a:ext cx="576063" cy="57606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038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 smtClean="0"/>
              <a:t>Kmeans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Relation with # of blocks and topology</a:t>
            </a:r>
            <a:endParaRPr lang="en-US" dirty="0"/>
          </a:p>
        </p:txBody>
      </p:sp>
      <p:pic>
        <p:nvPicPr>
          <p:cNvPr id="5" name="Picture 4" descr="2-3-1_8_3D Scatterplot on 1., 2., 3. PC (block==3, 2 clusters)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924944"/>
            <a:ext cx="2880320" cy="2037801"/>
          </a:xfrm>
          <a:prstGeom prst="rect">
            <a:avLst/>
          </a:prstGeom>
        </p:spPr>
      </p:pic>
      <p:pic>
        <p:nvPicPr>
          <p:cNvPr id="6" name="Picture 5" descr="2-3-1_12_3D Scatterplot on 1., 2., 3. PC (block=3, top=funnel, 2 clusters)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4" b="17620"/>
          <a:stretch/>
        </p:blipFill>
        <p:spPr>
          <a:xfrm>
            <a:off x="3995936" y="3645024"/>
            <a:ext cx="4397241" cy="2349032"/>
          </a:xfrm>
          <a:prstGeom prst="rect">
            <a:avLst/>
          </a:prstGeom>
        </p:spPr>
      </p:pic>
      <p:pic>
        <p:nvPicPr>
          <p:cNvPr id="7" name="Picture 6" descr="2-3-1_14_3D Scatterplot on 1., 2., 3. PC (block=3, top=random, 2 clusters)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70" b="17464"/>
          <a:stretch/>
        </p:blipFill>
        <p:spPr>
          <a:xfrm>
            <a:off x="4067944" y="1524000"/>
            <a:ext cx="4310372" cy="2261737"/>
          </a:xfrm>
          <a:prstGeom prst="rect">
            <a:avLst/>
          </a:prstGeom>
        </p:spPr>
      </p:pic>
      <p:cxnSp>
        <p:nvCxnSpPr>
          <p:cNvPr id="9" name="Straight Arrow Connector 8"/>
          <p:cNvCxnSpPr>
            <a:stCxn id="5" idx="3"/>
            <a:endCxn id="7" idx="1"/>
          </p:cNvCxnSpPr>
          <p:nvPr/>
        </p:nvCxnSpPr>
        <p:spPr>
          <a:xfrm flipV="1">
            <a:off x="3059832" y="2654869"/>
            <a:ext cx="1008112" cy="12889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3"/>
            <a:endCxn id="6" idx="1"/>
          </p:cNvCxnSpPr>
          <p:nvPr/>
        </p:nvCxnSpPr>
        <p:spPr>
          <a:xfrm>
            <a:off x="3059832" y="3943845"/>
            <a:ext cx="936104" cy="875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563888" y="177281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59832" y="5157192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Funnel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736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2-3-1_15_CM features.pdf"/>
          <p:cNvPicPr>
            <a:picLocks noGrp="1" noChangeAspect="1"/>
          </p:cNvPicPr>
          <p:nvPr>
            <p:ph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09" r="51637"/>
          <a:stretch/>
        </p:blipFill>
        <p:spPr>
          <a:xfrm>
            <a:off x="-612576" y="1548000"/>
            <a:ext cx="4076769" cy="4319587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 smtClean="0"/>
              <a:t>Kmeans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CM Features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899592" y="3140968"/>
            <a:ext cx="576063" cy="57606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 descr="Just CM Features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692" r="-46692"/>
          <a:stretch>
            <a:fillRect/>
          </a:stretch>
        </p:blipFill>
        <p:spPr>
          <a:xfrm>
            <a:off x="3275856" y="1628800"/>
            <a:ext cx="7560840" cy="4104456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5" idx="3"/>
          </p:cNvCxnSpPr>
          <p:nvPr/>
        </p:nvCxnSpPr>
        <p:spPr>
          <a:xfrm>
            <a:off x="3464193" y="3707794"/>
            <a:ext cx="1611863" cy="92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041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 smtClean="0"/>
              <a:t>Kmeans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ELA Features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683568" y="3717032"/>
            <a:ext cx="576063" cy="576063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2-3-1_17_ELA features.pdf"/>
          <p:cNvPicPr>
            <a:picLocks noGrp="1" noChangeAspect="1"/>
          </p:cNvPicPr>
          <p:nvPr>
            <p:ph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09" r="50997"/>
          <a:stretch/>
        </p:blipFill>
        <p:spPr>
          <a:xfrm>
            <a:off x="-828600" y="1556792"/>
            <a:ext cx="4115846" cy="4319587"/>
          </a:xfrm>
        </p:spPr>
      </p:pic>
      <p:cxnSp>
        <p:nvCxnSpPr>
          <p:cNvPr id="10" name="Straight Arrow Connector 9"/>
          <p:cNvCxnSpPr/>
          <p:nvPr/>
        </p:nvCxnSpPr>
        <p:spPr>
          <a:xfrm>
            <a:off x="3464193" y="3707794"/>
            <a:ext cx="1611863" cy="92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Rplot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416" y="1556792"/>
            <a:ext cx="4221088" cy="422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780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Most of the cases show 2 clusters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The clusters adequate with the topology</a:t>
            </a:r>
          </a:p>
          <a:p>
            <a:pPr marL="792163" lvl="1" indent="-342900">
              <a:buFont typeface="Arial"/>
              <a:buChar char="•"/>
            </a:pPr>
            <a:r>
              <a:rPr lang="en-US" dirty="0" smtClean="0"/>
              <a:t>Funnel: not precise!</a:t>
            </a:r>
          </a:p>
          <a:p>
            <a:pPr marL="792163" lvl="1" indent="-342900">
              <a:buFont typeface="Arial"/>
              <a:buChar char="•"/>
            </a:pPr>
            <a:r>
              <a:rPr lang="en-US" dirty="0" smtClean="0"/>
              <a:t>Random: 2 clusters</a:t>
            </a:r>
          </a:p>
          <a:p>
            <a:pPr marL="792163" lvl="1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Using just CM features with funnel topology:</a:t>
            </a:r>
          </a:p>
          <a:p>
            <a:pPr marL="792163" lvl="1" indent="-342900">
              <a:buFont typeface="Arial"/>
              <a:buChar char="•"/>
            </a:pPr>
            <a:r>
              <a:rPr lang="en-US" dirty="0" smtClean="0"/>
              <a:t>2 clusters </a:t>
            </a:r>
            <a:r>
              <a:rPr lang="en-US" dirty="0" smtClean="0">
                <a:sym typeface="Wingdings"/>
              </a:rPr>
              <a:t> Solution for landscape problem</a:t>
            </a:r>
          </a:p>
          <a:p>
            <a:pPr marL="792163" lvl="1" indent="-342900">
              <a:buFont typeface="Arial"/>
              <a:buChar char="•"/>
            </a:pPr>
            <a:endParaRPr lang="en-US" dirty="0">
              <a:sym typeface="Wingdings"/>
            </a:endParaRPr>
          </a:p>
          <a:p>
            <a:pPr marL="342900" indent="-342900">
              <a:buFont typeface="Arial"/>
              <a:buChar char="•"/>
            </a:pPr>
            <a:r>
              <a:rPr lang="en-US" dirty="0" smtClean="0">
                <a:sym typeface="Wingdings"/>
              </a:rPr>
              <a:t>Using ELA is almost the same as the whole dataset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KMEANS ALGORITHM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806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RCIS Presentation Template">
  <a:themeElements>
    <a:clrScheme name="ERCIS">
      <a:dk1>
        <a:srgbClr val="000000"/>
      </a:dk1>
      <a:lt1>
        <a:srgbClr val="FFFFFF"/>
      </a:lt1>
      <a:dk2>
        <a:srgbClr val="5E5E5D"/>
      </a:dk2>
      <a:lt2>
        <a:srgbClr val="8797A3"/>
      </a:lt2>
      <a:accent1>
        <a:srgbClr val="852339"/>
      </a:accent1>
      <a:accent2>
        <a:srgbClr val="8797A3"/>
      </a:accent2>
      <a:accent3>
        <a:srgbClr val="435C8B"/>
      </a:accent3>
      <a:accent4>
        <a:srgbClr val="009CB3"/>
      </a:accent4>
      <a:accent5>
        <a:srgbClr val="E77C12"/>
      </a:accent5>
      <a:accent6>
        <a:srgbClr val="87BF2A"/>
      </a:accent6>
      <a:hlink>
        <a:srgbClr val="852339"/>
      </a:hlink>
      <a:folHlink>
        <a:srgbClr val="8797A3"/>
      </a:folHlink>
    </a:clrScheme>
    <a:fontScheme name="ERCIS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ERCIS Presentation Template</Template>
  <TotalTime>126</TotalTime>
  <Words>556</Words>
  <Application>Microsoft Macintosh PowerPoint</Application>
  <PresentationFormat>On-screen Show (4:3)</PresentationFormat>
  <Paragraphs>104</Paragraphs>
  <Slides>19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ERCIS Presentation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armin.stein@ercis.uni-muenster.de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Christian</dc:creator>
  <cp:lastModifiedBy>Daniel Alejandro Carriola</cp:lastModifiedBy>
  <cp:revision>115</cp:revision>
  <cp:lastPrinted>2012-03-27T13:30:40Z</cp:lastPrinted>
  <dcterms:created xsi:type="dcterms:W3CDTF">2016-01-26T13:34:15Z</dcterms:created>
  <dcterms:modified xsi:type="dcterms:W3CDTF">2016-02-01T16:42:56Z</dcterms:modified>
</cp:coreProperties>
</file>

<file path=docProps/thumbnail.jpeg>
</file>